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3" r:id="rId3"/>
    <p:sldId id="258" r:id="rId4"/>
    <p:sldId id="259" r:id="rId5"/>
    <p:sldId id="265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B783EB-9171-3A87-27C8-37C607B0B717}" v="305" dt="2020-09-29T10:48:37.864"/>
    <p1510:client id="{25B1B162-6C76-17B4-C703-854B7B0B9155}" v="1159" dt="2020-09-30T18:12:15.717"/>
    <p1510:client id="{37D7C3F1-9B14-4A3D-BFD4-41FCD1B6E02F}" v="5" dt="2020-09-22T18:24:00.734"/>
    <p1510:client id="{4DF7BA56-500D-28C9-483B-8DCC6ADFB939}" v="185" dt="2020-09-23T18:48:37.561"/>
    <p1510:client id="{5733328A-8E6A-3C33-997E-B838F7AEE064}" v="2" dt="2020-09-30T18:39:20.347"/>
    <p1510:client id="{78438042-44A3-F9B3-3008-F681FE9E8CBD}" v="55" dt="2020-09-23T08:44:12.788"/>
    <p1510:client id="{ACCA3101-C2EC-37E3-0031-A04EA2269644}" v="319" dt="2020-10-01T10:22:11.681"/>
    <p1510:client id="{E8E0CEF4-D157-9C1D-8192-BDDEF6F457B5}" v="1270" dt="2020-09-22T19:14:26.7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161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EA4D8-269D-441A-8116-94528A2C2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10F64E-79B6-4E31-9521-2754A5680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4770B-97A3-4931-83F9-61FA34C23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854B-9D2B-4201-8678-D7BCF01C3952}" type="datetimeFigureOut">
              <a:rPr lang="fr-FR" smtClean="0"/>
              <a:t>04/10/2020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8779A-C7A4-4EEC-AD72-3E81CEA83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EC4E7-C753-43E6-8D65-655D34318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DCF9-4A84-4479-9CF9-8711ABD58E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8414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548AD-B672-436E-951F-BB47FC22D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E466DC-69FF-446C-8D23-BFDC96360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D60DF-762A-4D25-9D74-EBAB33D59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854B-9D2B-4201-8678-D7BCF01C3952}" type="datetimeFigureOut">
              <a:rPr lang="fr-FR" smtClean="0"/>
              <a:t>04/10/2020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0685A-3853-41EB-9331-DEB942FC8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12914-3BC8-4574-958C-889D88106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DCF9-4A84-4479-9CF9-8711ABD58E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569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FBA749-291A-42F0-B7A4-41C660D992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CB9864-8F53-4F9B-A326-1E5268AB9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C5370-0B35-4441-8FCA-3738CBAC0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854B-9D2B-4201-8678-D7BCF01C3952}" type="datetimeFigureOut">
              <a:rPr lang="fr-FR" smtClean="0"/>
              <a:t>04/10/2020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1B040-B4EA-4AE3-9311-F9C882840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F2468-EFFA-4AF8-9047-F9014ED41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DCF9-4A84-4479-9CF9-8711ABD58E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6474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F9D0B-F6CF-4B6F-9846-1087328F4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E52D1-7D70-42E6-BA02-7749D47D5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0D0D8-FCF6-427B-A2D3-C5466B22C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854B-9D2B-4201-8678-D7BCF01C3952}" type="datetimeFigureOut">
              <a:rPr lang="fr-FR" smtClean="0"/>
              <a:t>04/10/2020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387B5-C8FC-48A7-B432-82586FA3F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6A187-6897-4D53-94F6-50582AB05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DCF9-4A84-4479-9CF9-8711ABD58E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758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0E329-9E6F-41A7-BDD1-044D2379C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19813-9DB2-40FC-8787-FD13A2C18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1F290-AE96-40F4-8CD4-CB33F47E2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854B-9D2B-4201-8678-D7BCF01C3952}" type="datetimeFigureOut">
              <a:rPr lang="fr-FR" smtClean="0"/>
              <a:t>04/10/2020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C1491-B97F-4C62-8B6D-F80B3198C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EBCAD-FF83-4CAE-8491-A0D0C1BA3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DCF9-4A84-4479-9CF9-8711ABD58E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1335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74A1D-6D55-434E-B238-07E55BDC8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F7CFA-B425-46DD-BA73-48DB3F77C3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9998F7-734B-4B43-A460-E5055D374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1A189-282B-4AFF-83E0-5E11AA6FD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854B-9D2B-4201-8678-D7BCF01C3952}" type="datetimeFigureOut">
              <a:rPr lang="fr-FR" smtClean="0"/>
              <a:t>04/10/2020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AC703-0428-43DC-A0D3-215B3C7AB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964D35-2C46-48DC-AE3F-FB2292431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DCF9-4A84-4479-9CF9-8711ABD58E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9589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91C41-0D65-4ACE-91AA-A284A90D2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0618E1-E00D-4A44-9F6D-D81FCD24F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C7315D-385E-47CD-B562-7885DBBE6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48EC29-85FA-4B89-A4D7-9CF6816E22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B3711E-3A0E-4FF4-96A1-66E6423A1B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9C76B1-BA76-4E47-BAD1-D2F80D633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854B-9D2B-4201-8678-D7BCF01C3952}" type="datetimeFigureOut">
              <a:rPr lang="fr-FR" smtClean="0"/>
              <a:t>04/10/2020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8E9D51-CB7B-425F-9A2A-5BE5DF210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3E32BB-00F8-48CE-AE95-1A0D61E0B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DCF9-4A84-4479-9CF9-8711ABD58E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1731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0BA5D-BF94-452A-ABAC-0505EB3DB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819385-72C6-4814-8D5F-2ABD7AAE5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854B-9D2B-4201-8678-D7BCF01C3952}" type="datetimeFigureOut">
              <a:rPr lang="fr-FR" smtClean="0"/>
              <a:t>04/10/2020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D29CFE-5B5E-47AA-8369-BAB8093A7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1B29C7-E652-45DB-92D7-09CD59573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DCF9-4A84-4479-9CF9-8711ABD58E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5242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12DF49-34FA-49D1-846E-6727CA3EE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854B-9D2B-4201-8678-D7BCF01C3952}" type="datetimeFigureOut">
              <a:rPr lang="fr-FR" smtClean="0"/>
              <a:t>04/10/2020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9FC085-786E-40E0-9844-77069CEE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B7F461-FC2D-4E54-8C34-64B77EEB1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DCF9-4A84-4479-9CF9-8711ABD58E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6887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88C8D-9290-4BE4-8FE0-59318100C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D70E4-244C-4782-BAFD-14049C5BF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316A5-1A5D-474D-861B-3B5987D73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F357DB-203D-43D6-AD72-68A070FE1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854B-9D2B-4201-8678-D7BCF01C3952}" type="datetimeFigureOut">
              <a:rPr lang="fr-FR" smtClean="0"/>
              <a:t>04/10/2020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E594BE-F091-466C-9030-EB871DB3E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F3D943-1189-435F-806B-945431CCA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DCF9-4A84-4479-9CF9-8711ABD58E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546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DD7D8-74A1-43BE-B953-D2FA7C07D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61F860-0645-48EF-8C1B-3557AFE1CA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A9F97F-A20F-465F-B266-0F97EBEA1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881D01-2E17-4503-8689-5636B3657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854B-9D2B-4201-8678-D7BCF01C3952}" type="datetimeFigureOut">
              <a:rPr lang="fr-FR" smtClean="0"/>
              <a:t>04/10/2020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3B50D-49EB-44B5-A3C4-D70073410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2863B3-5E20-4A2F-A245-5B30231D4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DCF9-4A84-4479-9CF9-8711ABD58E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3849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73881A-4F7E-4D24-9017-2FF272A50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D65E3-08EE-433C-9AC0-032ABCE96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1BD06-54B4-4A8E-A2B7-C5663C388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6854B-9D2B-4201-8678-D7BCF01C3952}" type="datetimeFigureOut">
              <a:rPr lang="fr-FR" smtClean="0"/>
              <a:t>04/10/2020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39296-6EB3-4704-8B52-34DD0E2942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455F1-6B13-4E2F-B1E3-86BE7B0C8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6DCF9-4A84-4479-9CF9-8711ABD58E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234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he_WB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BgyvEXTZbk?feature=oembe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tionary.org/wiki/Arc_de_Triomphe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E3C919-CC5C-474F-B27C-4331A00EB3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2" r="23293" b="-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7F9E8-0E53-4677-AAAC-D9B3BD932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fr-FR" sz="4800" dirty="0">
                <a:cs typeface="Calibri Light"/>
              </a:rPr>
              <a:t>Bienvenue à la langue </a:t>
            </a:r>
            <a:r>
              <a:rPr lang="fr-FR" sz="4800" dirty="0" err="1">
                <a:cs typeface="Calibri Light"/>
              </a:rPr>
              <a:t>francaise</a:t>
            </a:r>
            <a:endParaRPr lang="fr-FR" sz="4800" dirty="0" err="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402F59-817F-4BB7-81CF-C15E829DC8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endParaRPr lang="fr-FR" sz="2000">
              <a:cs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097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7E888-A6B8-4320-96D2-0CA1A42C4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r-FR" dirty="0" err="1"/>
              <a:t>Why</a:t>
            </a:r>
            <a:r>
              <a:rPr lang="fr-FR" dirty="0"/>
              <a:t> </a:t>
            </a:r>
            <a:r>
              <a:rPr lang="fr-FR" dirty="0" err="1"/>
              <a:t>learn</a:t>
            </a:r>
            <a:r>
              <a:rPr lang="fr-FR" dirty="0"/>
              <a:t> French?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072D6-180F-4C13-A44F-5122F554E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z="2000" dirty="0">
                <a:cs typeface="Calibri"/>
              </a:rPr>
              <a:t>More </a:t>
            </a:r>
            <a:r>
              <a:rPr lang="fr-FR" sz="2000" dirty="0" err="1">
                <a:cs typeface="Calibri"/>
              </a:rPr>
              <a:t>than</a:t>
            </a:r>
            <a:r>
              <a:rPr lang="fr-FR" sz="2000" dirty="0">
                <a:cs typeface="Calibri"/>
              </a:rPr>
              <a:t> </a:t>
            </a:r>
            <a:r>
              <a:rPr lang="fr-FR" sz="2000" dirty="0" err="1">
                <a:cs typeface="Calibri"/>
              </a:rPr>
              <a:t>three</a:t>
            </a:r>
            <a:r>
              <a:rPr lang="fr-FR" sz="2000" dirty="0">
                <a:cs typeface="Calibri"/>
              </a:rPr>
              <a:t> </a:t>
            </a:r>
            <a:r>
              <a:rPr lang="fr-FR" sz="2000" dirty="0" err="1">
                <a:cs typeface="Calibri"/>
              </a:rPr>
              <a:t>hundred</a:t>
            </a:r>
            <a:r>
              <a:rPr lang="fr-FR" sz="2000" dirty="0">
                <a:cs typeface="Calibri"/>
              </a:rPr>
              <a:t> million people </a:t>
            </a:r>
            <a:r>
              <a:rPr lang="fr-FR" sz="2000" dirty="0" err="1">
                <a:cs typeface="Calibri"/>
              </a:rPr>
              <a:t>speak</a:t>
            </a:r>
            <a:r>
              <a:rPr lang="fr-FR" sz="2000" dirty="0">
                <a:cs typeface="Calibri"/>
              </a:rPr>
              <a:t> french on five continents.</a:t>
            </a:r>
          </a:p>
          <a:p>
            <a:r>
              <a:rPr lang="fr-FR" sz="2000" dirty="0">
                <a:cs typeface="Calibri"/>
              </a:rPr>
              <a:t>French </a:t>
            </a:r>
            <a:r>
              <a:rPr lang="fr-FR" sz="2000" dirty="0" err="1">
                <a:cs typeface="Calibri"/>
              </a:rPr>
              <a:t>is</a:t>
            </a:r>
            <a:r>
              <a:rPr lang="fr-FR" sz="2000" dirty="0">
                <a:cs typeface="Calibri"/>
              </a:rPr>
              <a:t>  the </a:t>
            </a:r>
            <a:r>
              <a:rPr lang="fr-FR" sz="2000" dirty="0" err="1">
                <a:cs typeface="Calibri"/>
              </a:rPr>
              <a:t>only</a:t>
            </a:r>
            <a:r>
              <a:rPr lang="fr-FR" sz="2000" dirty="0">
                <a:cs typeface="Calibri"/>
              </a:rPr>
              <a:t> </a:t>
            </a:r>
            <a:r>
              <a:rPr lang="fr-FR" sz="2000" dirty="0" err="1">
                <a:cs typeface="Calibri"/>
              </a:rPr>
              <a:t>language</a:t>
            </a:r>
            <a:r>
              <a:rPr lang="fr-FR" sz="2000" dirty="0">
                <a:cs typeface="Calibri"/>
              </a:rPr>
              <a:t>, </a:t>
            </a:r>
            <a:r>
              <a:rPr lang="en-GB" sz="2000" dirty="0">
                <a:cs typeface="Calibri"/>
              </a:rPr>
              <a:t>alongside English, that is taught in every country in the world.</a:t>
            </a:r>
          </a:p>
          <a:p>
            <a:r>
              <a:rPr lang="en-GB" sz="2000" dirty="0">
                <a:cs typeface="Calibri"/>
              </a:rPr>
              <a:t>The ability to speak French and English is an advantage on the international job market. </a:t>
            </a:r>
          </a:p>
          <a:p>
            <a:r>
              <a:rPr lang="en-GB" sz="2000" dirty="0">
                <a:cs typeface="Calibri"/>
              </a:rPr>
              <a:t>French is both a working language and an official language of the United Nations, The European Union, UNESO, NATO, and the international courts.</a:t>
            </a:r>
          </a:p>
        </p:txBody>
      </p:sp>
      <p:pic>
        <p:nvPicPr>
          <p:cNvPr id="5" name="Picture 5" descr="A picture containing indoor, green, sitting, table&#10;&#10;Description automatically generated">
            <a:extLst>
              <a:ext uri="{FF2B5EF4-FFF2-40B4-BE49-F238E27FC236}">
                <a16:creationId xmlns:a16="http://schemas.microsoft.com/office/drawing/2014/main" id="{D70BB4D1-AD22-472C-9BD0-DF3916191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653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EC9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849783D-8783-4266-A31C-BC75D7BD8168}"/>
              </a:ext>
            </a:extLst>
          </p:cNvPr>
          <p:cNvSpPr txBox="1"/>
          <p:nvPr/>
        </p:nvSpPr>
        <p:spPr>
          <a:xfrm>
            <a:off x="2314122" y="6657945"/>
            <a:ext cx="2321469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669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iffel Tower">
            <a:extLst>
              <a:ext uri="{FF2B5EF4-FFF2-40B4-BE49-F238E27FC236}">
                <a16:creationId xmlns:a16="http://schemas.microsoft.com/office/drawing/2014/main" id="{35BC8699-3046-441D-A8F0-88C6025B05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233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Freeform: Shape 8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10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7EA275-FA85-44B7-A71E-9B38FE0F8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031" y="632990"/>
            <a:ext cx="4062643" cy="1043409"/>
          </a:xfrm>
        </p:spPr>
        <p:txBody>
          <a:bodyPr>
            <a:normAutofit/>
          </a:bodyPr>
          <a:lstStyle/>
          <a:p>
            <a:r>
              <a:rPr lang="fr-FR" sz="3300" b="1"/>
              <a:t>An overview of the French programme </a:t>
            </a:r>
            <a:endParaRPr lang="fr-FR" sz="3300" b="1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1D21A-7993-4FA9-87EF-070ED3276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1031" y="1774372"/>
            <a:ext cx="4062642" cy="27540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sz="1500" b="1" dirty="0"/>
              <a:t>The junior cycle </a:t>
            </a:r>
            <a:r>
              <a:rPr lang="fr-FR" sz="1500" dirty="0"/>
              <a:t>: </a:t>
            </a:r>
          </a:p>
          <a:p>
            <a:r>
              <a:rPr lang="fr-FR" sz="1500" dirty="0"/>
              <a:t>First </a:t>
            </a:r>
            <a:r>
              <a:rPr lang="fr-FR" sz="1500" dirty="0" err="1"/>
              <a:t>years</a:t>
            </a:r>
            <a:r>
              <a:rPr lang="fr-FR" sz="1500" dirty="0"/>
              <a:t> do a taster programme and </a:t>
            </a:r>
            <a:r>
              <a:rPr lang="fr-FR" sz="1500" dirty="0" err="1"/>
              <a:t>then</a:t>
            </a:r>
            <a:r>
              <a:rPr lang="fr-FR" sz="1500" dirty="0"/>
              <a:t> </a:t>
            </a:r>
            <a:r>
              <a:rPr lang="fr-FR" sz="1500" dirty="0" err="1"/>
              <a:t>choose</a:t>
            </a:r>
            <a:r>
              <a:rPr lang="fr-FR" sz="1500" dirty="0"/>
              <a:t> to continue one of the </a:t>
            </a:r>
            <a:r>
              <a:rPr lang="fr-FR" sz="1500" dirty="0" err="1"/>
              <a:t>three</a:t>
            </a:r>
            <a:r>
              <a:rPr lang="fr-FR" sz="1500" dirty="0"/>
              <a:t> modern </a:t>
            </a:r>
            <a:r>
              <a:rPr lang="fr-FR" sz="1500" dirty="0" err="1"/>
              <a:t>foreign</a:t>
            </a:r>
            <a:r>
              <a:rPr lang="fr-FR" sz="1500" dirty="0"/>
              <a:t> </a:t>
            </a:r>
            <a:r>
              <a:rPr lang="fr-FR" sz="1500" dirty="0" err="1"/>
              <a:t>languages</a:t>
            </a:r>
            <a:r>
              <a:rPr lang="fr-FR" sz="1500" dirty="0"/>
              <a:t> </a:t>
            </a:r>
            <a:r>
              <a:rPr lang="fr-FR" sz="1500" dirty="0" err="1"/>
              <a:t>offered</a:t>
            </a:r>
            <a:r>
              <a:rPr lang="fr-FR" sz="1500" dirty="0"/>
              <a:t>.</a:t>
            </a:r>
            <a:endParaRPr lang="fr-FR" sz="1500" dirty="0">
              <a:cs typeface="Calibri" panose="020F0502020204030204"/>
            </a:endParaRPr>
          </a:p>
          <a:p>
            <a:r>
              <a:rPr lang="fr-FR" sz="1500" dirty="0" err="1">
                <a:cs typeface="Calibri" panose="020F0502020204030204"/>
              </a:rPr>
              <a:t>They</a:t>
            </a:r>
            <a:r>
              <a:rPr lang="fr-FR" sz="1500" dirty="0">
                <a:cs typeface="Calibri" panose="020F0502020204030204"/>
              </a:rPr>
              <a:t> can continue </a:t>
            </a:r>
            <a:r>
              <a:rPr lang="fr-FR" sz="1500" dirty="0" err="1">
                <a:cs typeface="Calibri" panose="020F0502020204030204"/>
              </a:rPr>
              <a:t>with</a:t>
            </a:r>
            <a:r>
              <a:rPr lang="fr-FR" sz="1500" dirty="0">
                <a:cs typeface="Calibri" panose="020F0502020204030204"/>
              </a:rPr>
              <a:t> French to </a:t>
            </a:r>
            <a:r>
              <a:rPr lang="fr-FR" sz="1500" dirty="0" err="1">
                <a:cs typeface="Calibri" panose="020F0502020204030204"/>
              </a:rPr>
              <a:t>Third</a:t>
            </a:r>
            <a:r>
              <a:rPr lang="fr-FR" sz="1500" dirty="0">
                <a:cs typeface="Calibri" panose="020F0502020204030204"/>
              </a:rPr>
              <a:t> </a:t>
            </a:r>
            <a:r>
              <a:rPr lang="fr-FR" sz="1500" dirty="0" err="1">
                <a:cs typeface="Calibri" panose="020F0502020204030204"/>
              </a:rPr>
              <a:t>year</a:t>
            </a:r>
            <a:r>
              <a:rPr lang="fr-FR" sz="1500" dirty="0">
                <a:cs typeface="Calibri" panose="020F0502020204030204"/>
              </a:rPr>
              <a:t> for the junior cycle, </a:t>
            </a:r>
            <a:r>
              <a:rPr lang="fr-FR" sz="1500" dirty="0" err="1">
                <a:cs typeface="Calibri" panose="020F0502020204030204"/>
              </a:rPr>
              <a:t>where</a:t>
            </a:r>
            <a:r>
              <a:rPr lang="fr-FR" sz="1500" dirty="0">
                <a:cs typeface="Calibri" panose="020F0502020204030204"/>
              </a:rPr>
              <a:t> at the end of </a:t>
            </a:r>
            <a:r>
              <a:rPr lang="fr-FR" sz="1500" dirty="0" err="1">
                <a:cs typeface="Calibri" panose="020F0502020204030204"/>
              </a:rPr>
              <a:t>third</a:t>
            </a:r>
            <a:r>
              <a:rPr lang="fr-FR" sz="1500" dirty="0">
                <a:cs typeface="Calibri" panose="020F0502020204030204"/>
              </a:rPr>
              <a:t> </a:t>
            </a:r>
            <a:r>
              <a:rPr lang="fr-FR" sz="1500" dirty="0" err="1">
                <a:cs typeface="Calibri" panose="020F0502020204030204"/>
              </a:rPr>
              <a:t>year</a:t>
            </a:r>
            <a:r>
              <a:rPr lang="fr-FR" sz="1500" dirty="0">
                <a:cs typeface="Calibri" panose="020F0502020204030204"/>
              </a:rPr>
              <a:t> </a:t>
            </a:r>
            <a:r>
              <a:rPr lang="fr-FR" sz="1500" dirty="0" err="1">
                <a:cs typeface="Calibri" panose="020F0502020204030204"/>
              </a:rPr>
              <a:t>they</a:t>
            </a:r>
            <a:r>
              <a:rPr lang="fr-FR" sz="1500" dirty="0">
                <a:cs typeface="Calibri" panose="020F0502020204030204"/>
              </a:rPr>
              <a:t> </a:t>
            </a:r>
            <a:r>
              <a:rPr lang="fr-FR" sz="1500" dirty="0" err="1">
                <a:cs typeface="Calibri" panose="020F0502020204030204"/>
              </a:rPr>
              <a:t>sit</a:t>
            </a:r>
            <a:r>
              <a:rPr lang="fr-FR" sz="1500" dirty="0">
                <a:cs typeface="Calibri" panose="020F0502020204030204"/>
              </a:rPr>
              <a:t> a </a:t>
            </a:r>
            <a:r>
              <a:rPr lang="fr-FR" sz="1500" dirty="0" err="1">
                <a:cs typeface="Calibri" panose="020F0502020204030204"/>
              </a:rPr>
              <a:t>common</a:t>
            </a:r>
            <a:r>
              <a:rPr lang="fr-FR" sz="1500" dirty="0">
                <a:cs typeface="Calibri" panose="020F0502020204030204"/>
              </a:rPr>
              <a:t> french </a:t>
            </a:r>
            <a:r>
              <a:rPr lang="fr-FR" sz="1500" dirty="0" err="1">
                <a:cs typeface="Calibri" panose="020F0502020204030204"/>
              </a:rPr>
              <a:t>paper</a:t>
            </a:r>
            <a:r>
              <a:rPr lang="fr-FR" sz="1500" dirty="0">
                <a:cs typeface="Calibri" panose="020F0502020204030204"/>
              </a:rPr>
              <a:t>.</a:t>
            </a:r>
          </a:p>
          <a:p>
            <a:r>
              <a:rPr lang="fr-FR" sz="1500" dirty="0">
                <a:cs typeface="Calibri" panose="020F0502020204030204"/>
              </a:rPr>
              <a:t>There </a:t>
            </a:r>
            <a:r>
              <a:rPr lang="fr-FR" sz="1500" dirty="0" err="1">
                <a:cs typeface="Calibri" panose="020F0502020204030204"/>
              </a:rPr>
              <a:t>is</a:t>
            </a:r>
            <a:r>
              <a:rPr lang="fr-FR" sz="1500" dirty="0">
                <a:cs typeface="Calibri" panose="020F0502020204030204"/>
              </a:rPr>
              <a:t> the option of </a:t>
            </a:r>
            <a:r>
              <a:rPr lang="fr-FR" sz="1500" dirty="0" err="1">
                <a:cs typeface="Calibri" panose="020F0502020204030204"/>
              </a:rPr>
              <a:t>doing</a:t>
            </a:r>
            <a:r>
              <a:rPr lang="fr-FR" sz="1500" dirty="0">
                <a:cs typeface="Calibri" panose="020F0502020204030204"/>
              </a:rPr>
              <a:t> Transition </a:t>
            </a:r>
            <a:r>
              <a:rPr lang="fr-FR" sz="1500" dirty="0" err="1">
                <a:cs typeface="Calibri" panose="020F0502020204030204"/>
              </a:rPr>
              <a:t>Year</a:t>
            </a:r>
            <a:r>
              <a:rPr lang="fr-FR" sz="1500" dirty="0">
                <a:cs typeface="Calibri" panose="020F0502020204030204"/>
              </a:rPr>
              <a:t>.</a:t>
            </a:r>
          </a:p>
          <a:p>
            <a:r>
              <a:rPr lang="fr-FR" sz="1500" dirty="0">
                <a:cs typeface="Calibri" panose="020F0502020204030204"/>
              </a:rPr>
              <a:t>In senior cycle french , </a:t>
            </a:r>
            <a:r>
              <a:rPr lang="fr-FR" sz="1500" dirty="0" err="1">
                <a:cs typeface="Calibri" panose="020F0502020204030204"/>
              </a:rPr>
              <a:t>they</a:t>
            </a:r>
            <a:r>
              <a:rPr lang="fr-FR" sz="1500" dirty="0">
                <a:cs typeface="Calibri" panose="020F0502020204030204"/>
              </a:rPr>
              <a:t> continue for </a:t>
            </a:r>
            <a:r>
              <a:rPr lang="fr-FR" sz="1500" dirty="0" err="1">
                <a:cs typeface="Calibri" panose="020F0502020204030204"/>
              </a:rPr>
              <a:t>two</a:t>
            </a:r>
            <a:r>
              <a:rPr lang="fr-FR" sz="1500" dirty="0">
                <a:cs typeface="Calibri" panose="020F0502020204030204"/>
              </a:rPr>
              <a:t> more </a:t>
            </a:r>
            <a:r>
              <a:rPr lang="fr-FR" sz="1500" dirty="0" err="1">
                <a:cs typeface="Calibri" panose="020F0502020204030204"/>
              </a:rPr>
              <a:t>years</a:t>
            </a:r>
            <a:r>
              <a:rPr lang="fr-FR" sz="1500" dirty="0">
                <a:cs typeface="Calibri" panose="020F0502020204030204"/>
              </a:rPr>
              <a:t> (</a:t>
            </a:r>
            <a:r>
              <a:rPr lang="fr-FR" sz="1500" dirty="0" err="1">
                <a:cs typeface="Calibri" panose="020F0502020204030204"/>
              </a:rPr>
              <a:t>fifth</a:t>
            </a:r>
            <a:r>
              <a:rPr lang="fr-FR" sz="1500" dirty="0">
                <a:cs typeface="Calibri" panose="020F0502020204030204"/>
              </a:rPr>
              <a:t> and </a:t>
            </a:r>
            <a:r>
              <a:rPr lang="fr-FR" sz="1500" dirty="0" err="1">
                <a:cs typeface="Calibri" panose="020F0502020204030204"/>
              </a:rPr>
              <a:t>sixth</a:t>
            </a:r>
            <a:r>
              <a:rPr lang="fr-FR" sz="1500" dirty="0">
                <a:cs typeface="Calibri" panose="020F0502020204030204"/>
              </a:rPr>
              <a:t> </a:t>
            </a:r>
            <a:r>
              <a:rPr lang="fr-FR" sz="1500" dirty="0" err="1">
                <a:cs typeface="Calibri" panose="020F0502020204030204"/>
              </a:rPr>
              <a:t>year</a:t>
            </a:r>
            <a:r>
              <a:rPr lang="fr-FR" sz="1500" dirty="0">
                <a:cs typeface="Calibri" panose="020F0502020204030204"/>
              </a:rPr>
              <a:t>)</a:t>
            </a:r>
          </a:p>
          <a:p>
            <a:endParaRPr lang="fr-FR" sz="1500">
              <a:cs typeface="Calibri" panose="020F0502020204030204"/>
            </a:endParaRPr>
          </a:p>
          <a:p>
            <a:pPr marL="0" indent="0">
              <a:buNone/>
            </a:pPr>
            <a:endParaRPr lang="fr-FR" sz="15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61614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Freeform: Shape 11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Freeform: Shape 13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E0F753-6443-4FAE-8637-6B869A373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fr-FR" sz="2800" b="1"/>
              <a:t>The curriculum</a:t>
            </a:r>
            <a:endParaRPr lang="fr-FR" sz="2800" b="1">
              <a:cs typeface="Calibri Light"/>
            </a:endParaRPr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7470C-6E3C-4DB2-BB9C-D23DA8891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dirty="0"/>
              <a:t>From first to third year students complete 200 hours of French for the Junior cycle. During these years, pupils will build an array of: </a:t>
            </a:r>
            <a:endParaRPr lang="fr-FR" sz="1700" dirty="0"/>
          </a:p>
          <a:p>
            <a:r>
              <a:rPr lang="en-US" sz="1700" dirty="0"/>
              <a:t>Oral skills</a:t>
            </a:r>
            <a:endParaRPr lang="fr-FR" sz="1700" dirty="0"/>
          </a:p>
          <a:p>
            <a:r>
              <a:rPr lang="en-IE" sz="1700" dirty="0"/>
              <a:t>Aural skills</a:t>
            </a:r>
            <a:endParaRPr lang="fr-FR" sz="1700" dirty="0"/>
          </a:p>
          <a:p>
            <a:r>
              <a:rPr lang="en-US" sz="1700" dirty="0"/>
              <a:t>Reading skills </a:t>
            </a:r>
            <a:endParaRPr lang="fr-FR" sz="1700" dirty="0"/>
          </a:p>
          <a:p>
            <a:r>
              <a:rPr lang="en-US" sz="1700" dirty="0"/>
              <a:t>Cultural awareness </a:t>
            </a:r>
            <a:endParaRPr lang="en-US" sz="1700" dirty="0">
              <a:cs typeface="Calibri"/>
            </a:endParaRPr>
          </a:p>
          <a:p>
            <a:r>
              <a:rPr lang="en-US" sz="1700" dirty="0">
                <a:cs typeface="Calibri"/>
              </a:rPr>
              <a:t>Written skills</a:t>
            </a:r>
          </a:p>
          <a:p>
            <a:endParaRPr lang="en-US" sz="1700">
              <a:cs typeface="Calibri"/>
            </a:endParaRPr>
          </a:p>
        </p:txBody>
      </p:sp>
      <p:pic>
        <p:nvPicPr>
          <p:cNvPr id="5" name="Picture 5">
            <a:hlinkClick r:id="" action="ppaction://media"/>
            <a:extLst>
              <a:ext uri="{FF2B5EF4-FFF2-40B4-BE49-F238E27FC236}">
                <a16:creationId xmlns:a16="http://schemas.microsoft.com/office/drawing/2014/main" id="{B17CE190-C6A0-4AD4-A319-8AD7F6D90BE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901184" y="883539"/>
            <a:ext cx="6922008" cy="519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93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3C2BA-BA65-4F3B-B906-A0C7513E7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000" b="1">
                <a:cs typeface="Calibri Light"/>
              </a:rPr>
              <a:t>Class activities</a:t>
            </a: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771AE-88FB-4357-ADB9-C8F4F2E25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b="1" dirty="0">
                <a:cs typeface="Calibri"/>
              </a:rPr>
              <a:t>For class engagement we use various methodologies for example:</a:t>
            </a:r>
          </a:p>
          <a:p>
            <a:r>
              <a:rPr lang="en-US" sz="2000" dirty="0">
                <a:cs typeface="Calibri"/>
              </a:rPr>
              <a:t> Kahoot, </a:t>
            </a:r>
            <a:r>
              <a:rPr lang="en-US" sz="2000" dirty="0" err="1">
                <a:cs typeface="Calibri"/>
              </a:rPr>
              <a:t>quizlet</a:t>
            </a:r>
            <a:r>
              <a:rPr lang="en-US" sz="2000" dirty="0">
                <a:cs typeface="Calibri"/>
              </a:rPr>
              <a:t>, </a:t>
            </a:r>
            <a:r>
              <a:rPr lang="en-US" sz="2000" dirty="0">
                <a:ea typeface="+mn-lt"/>
                <a:cs typeface="+mn-lt"/>
              </a:rPr>
              <a:t>puppet pal</a:t>
            </a:r>
            <a:r>
              <a:rPr lang="en-US" sz="2000" dirty="0">
                <a:cs typeface="Calibri"/>
              </a:rPr>
              <a:t> </a:t>
            </a:r>
          </a:p>
          <a:p>
            <a:r>
              <a:rPr lang="en-US" sz="2000" dirty="0">
                <a:cs typeface="Calibri"/>
              </a:rPr>
              <a:t>Board games, bingo</a:t>
            </a:r>
          </a:p>
          <a:p>
            <a:r>
              <a:rPr lang="en-US" sz="2000" dirty="0">
                <a:cs typeface="Calibri"/>
              </a:rPr>
              <a:t>Pair work/group work</a:t>
            </a:r>
            <a:endParaRPr lang="en-US" sz="2000" dirty="0"/>
          </a:p>
          <a:p>
            <a:r>
              <a:rPr lang="en-US" sz="2000" dirty="0">
                <a:cs typeface="Calibri"/>
              </a:rPr>
              <a:t>French week</a:t>
            </a:r>
          </a:p>
          <a:p>
            <a:r>
              <a:rPr lang="en-US" sz="2000" dirty="0">
                <a:cs typeface="Calibri"/>
              </a:rPr>
              <a:t>Art competitions, quizzes  </a:t>
            </a:r>
          </a:p>
          <a:p>
            <a:r>
              <a:rPr lang="en-US" sz="2000" dirty="0">
                <a:cs typeface="Calibri"/>
              </a:rPr>
              <a:t>Songs and dance</a:t>
            </a:r>
          </a:p>
          <a:p>
            <a:endParaRPr lang="en-US" sz="2000">
              <a:cs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FAD70F9-E874-44D5-985A-FA88EB2C81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26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2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11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D3EEC5-B24C-499C-A24A-739A1B53C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>
            <a:normAutofit/>
          </a:bodyPr>
          <a:lstStyle/>
          <a:p>
            <a:r>
              <a:rPr lang="en-US" sz="2800" b="1"/>
              <a:t>Senior cycle </a:t>
            </a:r>
            <a:endParaRPr lang="fr-FR" sz="2800" b="1">
              <a:cs typeface="Calibri Light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3AC9F-0795-4520-AD59-7487DF6DB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2359152"/>
            <a:ext cx="3410712" cy="34250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300" dirty="0"/>
              <a:t>In Transition year students learn about:</a:t>
            </a:r>
            <a:endParaRPr lang="en-US" sz="1300" dirty="0">
              <a:cs typeface="Calibri"/>
            </a:endParaRPr>
          </a:p>
          <a:p>
            <a:r>
              <a:rPr lang="en-US" sz="1300" dirty="0">
                <a:cs typeface="Calibri"/>
              </a:rPr>
              <a:t>French cinema/film studies</a:t>
            </a:r>
          </a:p>
          <a:p>
            <a:r>
              <a:rPr lang="en-US" sz="1300" dirty="0">
                <a:cs typeface="Calibri"/>
              </a:rPr>
              <a:t>French culture in more detail</a:t>
            </a:r>
          </a:p>
          <a:p>
            <a:r>
              <a:rPr lang="en-US" sz="1300" dirty="0">
                <a:cs typeface="Calibri"/>
              </a:rPr>
              <a:t>Develop oral competence</a:t>
            </a:r>
          </a:p>
          <a:p>
            <a:endParaRPr lang="en-US" sz="1300" dirty="0">
              <a:cs typeface="Calibri"/>
            </a:endParaRPr>
          </a:p>
          <a:p>
            <a:r>
              <a:rPr lang="en-US" sz="1300" dirty="0"/>
              <a:t>In the</a:t>
            </a:r>
            <a:r>
              <a:rPr lang="en-IE" sz="1300" dirty="0"/>
              <a:t> L</a:t>
            </a:r>
            <a:r>
              <a:rPr lang="en-US" sz="1300" dirty="0" err="1"/>
              <a:t>eaving</a:t>
            </a:r>
            <a:r>
              <a:rPr lang="en-US" sz="1300" dirty="0"/>
              <a:t> Cert Cycle students  currently use the book “</a:t>
            </a:r>
            <a:r>
              <a:rPr lang="en-IE" sz="1300" dirty="0"/>
              <a:t>Tout </a:t>
            </a:r>
            <a:r>
              <a:rPr lang="en-IE" sz="1300" dirty="0" err="1"/>
              <a:t>va</a:t>
            </a:r>
            <a:r>
              <a:rPr lang="en-IE" sz="1300" dirty="0"/>
              <a:t> bien “</a:t>
            </a:r>
            <a:r>
              <a:rPr lang="en-US" sz="1300" dirty="0"/>
              <a:t>over two years.  The state exam consists of:</a:t>
            </a:r>
            <a:endParaRPr lang="en-US" sz="1300" dirty="0">
              <a:cs typeface="Calibri"/>
            </a:endParaRPr>
          </a:p>
          <a:p>
            <a:r>
              <a:rPr lang="en-US" sz="1300" dirty="0">
                <a:cs typeface="Calibri"/>
              </a:rPr>
              <a:t>Oral exam</a:t>
            </a:r>
          </a:p>
          <a:p>
            <a:r>
              <a:rPr lang="en-US" sz="1300" dirty="0">
                <a:cs typeface="Calibri"/>
              </a:rPr>
              <a:t>Aural exam</a:t>
            </a:r>
          </a:p>
          <a:p>
            <a:r>
              <a:rPr lang="en-US" sz="1300" dirty="0">
                <a:cs typeface="Calibri"/>
              </a:rPr>
              <a:t>Written paper</a:t>
            </a:r>
          </a:p>
          <a:p>
            <a:r>
              <a:rPr lang="en-US" sz="1300" dirty="0">
                <a:cs typeface="Calibri"/>
              </a:rPr>
              <a:t>Reading comprehensions</a:t>
            </a:r>
          </a:p>
          <a:p>
            <a:endParaRPr lang="en-US" sz="1300" dirty="0">
              <a:cs typeface="Calibri"/>
            </a:endParaRPr>
          </a:p>
          <a:p>
            <a:pPr marL="0" indent="0">
              <a:buNone/>
            </a:pPr>
            <a:endParaRPr lang="en-US" sz="1300" dirty="0">
              <a:cs typeface="Calibri"/>
            </a:endParaRPr>
          </a:p>
        </p:txBody>
      </p:sp>
      <p:pic>
        <p:nvPicPr>
          <p:cNvPr id="5" name="Picture 5" descr="A person in a costume&#10;&#10;Description automatically generated">
            <a:extLst>
              <a:ext uri="{FF2B5EF4-FFF2-40B4-BE49-F238E27FC236}">
                <a16:creationId xmlns:a16="http://schemas.microsoft.com/office/drawing/2014/main" id="{1EC9AF92-7D52-4AAF-9EBF-7C1C5C635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1" r="4677" b="1"/>
          <a:stretch/>
        </p:blipFill>
        <p:spPr>
          <a:xfrm>
            <a:off x="5124450" y="634382"/>
            <a:ext cx="6657213" cy="54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2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21">
            <a:extLst>
              <a:ext uri="{FF2B5EF4-FFF2-40B4-BE49-F238E27FC236}">
                <a16:creationId xmlns:a16="http://schemas.microsoft.com/office/drawing/2014/main" id="{C0B0B0C1-A306-4573-8D49-BB656F311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 descr="A picture containing outdoor, building, arch, large&#10;&#10;Description automatically generated">
            <a:extLst>
              <a:ext uri="{FF2B5EF4-FFF2-40B4-BE49-F238E27FC236}">
                <a16:creationId xmlns:a16="http://schemas.microsoft.com/office/drawing/2014/main" id="{17826A9A-6126-4BF4-A444-2F8299B1E4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4861" b="9888"/>
          <a:stretch/>
        </p:blipFill>
        <p:spPr>
          <a:xfrm>
            <a:off x="-2" y="10"/>
            <a:ext cx="1219200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3E3A2B-463F-4362-9294-9048FE40B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6176" y="891540"/>
            <a:ext cx="4918544" cy="1346692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</a:rPr>
              <a:t>Extra curricular activities</a:t>
            </a:r>
            <a:r>
              <a:rPr lang="en-US" sz="4000">
                <a:solidFill>
                  <a:srgbClr val="FFFFFF"/>
                </a:solidFill>
              </a:rPr>
              <a:t> </a:t>
            </a:r>
            <a:endParaRPr lang="fr-FR" sz="4000">
              <a:solidFill>
                <a:srgbClr val="FFFFFF"/>
              </a:solidFill>
            </a:endParaRPr>
          </a:p>
        </p:txBody>
      </p:sp>
      <p:pic>
        <p:nvPicPr>
          <p:cNvPr id="8" name="Picture 8" descr="Drama Masks Free Stock Photo - Public Domain Pictures">
            <a:extLst>
              <a:ext uri="{FF2B5EF4-FFF2-40B4-BE49-F238E27FC236}">
                <a16:creationId xmlns:a16="http://schemas.microsoft.com/office/drawing/2014/main" id="{54C25F56-049E-4FE1-8157-267B7ED661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93" r="-1" b="2792"/>
          <a:stretch/>
        </p:blipFill>
        <p:spPr>
          <a:xfrm>
            <a:off x="20" y="891540"/>
            <a:ext cx="5371152" cy="507111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58" name="Rectangle 23">
            <a:extLst>
              <a:ext uri="{FF2B5EF4-FFF2-40B4-BE49-F238E27FC236}">
                <a16:creationId xmlns:a16="http://schemas.microsoft.com/office/drawing/2014/main" id="{3C7D7B7A-CF54-42CE-AA57-119A8FA20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71172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3662F-2665-4ECF-86FA-7F528AE88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176" y="2408844"/>
            <a:ext cx="4918544" cy="35538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The French theatre group come to the school to perform plays for the junior and senior cycle</a:t>
            </a:r>
            <a:endParaRPr lang="en-IE" sz="2000" dirty="0">
              <a:solidFill>
                <a:srgbClr val="FFFFFF"/>
              </a:solidFill>
              <a:cs typeface="Calibri" panose="020F0502020204030204"/>
            </a:endParaRPr>
          </a:p>
          <a:p>
            <a:endParaRPr lang="en-US" sz="2000" dirty="0">
              <a:solidFill>
                <a:srgbClr val="FFFFFF"/>
              </a:solidFill>
              <a:cs typeface="Calibri"/>
            </a:endParaRPr>
          </a:p>
          <a:p>
            <a:endParaRPr lang="en-IE" sz="2000">
              <a:solidFill>
                <a:srgbClr val="FFFFFF"/>
              </a:solidFill>
              <a:cs typeface="Calibri"/>
            </a:endParaRPr>
          </a:p>
          <a:p>
            <a:r>
              <a:rPr lang="en-IE" sz="2000" dirty="0">
                <a:solidFill>
                  <a:srgbClr val="FFFFFF"/>
                </a:solidFill>
                <a:cs typeface="Calibri"/>
              </a:rPr>
              <a:t>Second and Third year students have benefitted from trips to Paris at Halloween.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422CB8-38C8-4E29-A3AB-C1F8FC61D73A}"/>
              </a:ext>
            </a:extLst>
          </p:cNvPr>
          <p:cNvSpPr txBox="1"/>
          <p:nvPr/>
        </p:nvSpPr>
        <p:spPr>
          <a:xfrm>
            <a:off x="9870532" y="6657945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5425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B4703-0BC1-49D0-9218-C40D6A456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French </a:t>
            </a:r>
            <a:r>
              <a:rPr lang="fr-FR" dirty="0" err="1"/>
              <a:t>Theatre</a:t>
            </a:r>
            <a:r>
              <a:rPr lang="fr-FR" dirty="0"/>
              <a:t> slide show</a:t>
            </a:r>
          </a:p>
        </p:txBody>
      </p:sp>
      <p:pic>
        <p:nvPicPr>
          <p:cNvPr id="81" name="French theatre">
            <a:hlinkClick r:id="" action="ppaction://media"/>
            <a:extLst>
              <a:ext uri="{FF2B5EF4-FFF2-40B4-BE49-F238E27FC236}">
                <a16:creationId xmlns:a16="http://schemas.microsoft.com/office/drawing/2014/main" id="{16636F14-3522-4676-9712-24175DBFFF1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6686" y="1297577"/>
            <a:ext cx="11112137" cy="4879386"/>
          </a:xfrm>
        </p:spPr>
      </p:pic>
    </p:spTree>
    <p:extLst>
      <p:ext uri="{BB962C8B-B14F-4D97-AF65-F5344CB8AC3E}">
        <p14:creationId xmlns:p14="http://schemas.microsoft.com/office/powerpoint/2010/main" val="3140227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43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246</Words>
  <Application>Microsoft Office PowerPoint</Application>
  <PresentationFormat>Widescreen</PresentationFormat>
  <Paragraphs>15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Bienvenue à la langue francaise</vt:lpstr>
      <vt:lpstr>Why learn French?</vt:lpstr>
      <vt:lpstr>An overview of the French programme </vt:lpstr>
      <vt:lpstr>The curriculum</vt:lpstr>
      <vt:lpstr>Class activities</vt:lpstr>
      <vt:lpstr>Senior cycle </vt:lpstr>
      <vt:lpstr>Extra curricular activities </vt:lpstr>
      <vt:lpstr>French Theatre slide show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Bernadette Cororan</dc:creator>
  <cp:lastModifiedBy>Bernadette Cororan</cp:lastModifiedBy>
  <cp:revision>602</cp:revision>
  <dcterms:created xsi:type="dcterms:W3CDTF">2020-09-22T18:32:18Z</dcterms:created>
  <dcterms:modified xsi:type="dcterms:W3CDTF">2020-10-04T12:30:45Z</dcterms:modified>
</cp:coreProperties>
</file>