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840" r:id="rId2"/>
  </p:sldMasterIdLst>
  <p:sldIdLst>
    <p:sldId id="260" r:id="rId3"/>
    <p:sldId id="257" r:id="rId4"/>
    <p:sldId id="261" r:id="rId5"/>
    <p:sldId id="262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7141AF-D194-C677-361F-4288959D79B2}" v="933" dt="2020-10-04T14:38:26.329"/>
    <p1510:client id="{874150CF-C9FC-B7F2-12B1-5A7D54FA2D6E}" v="1" dt="2020-10-05T08:05:04.997"/>
    <p1510:client id="{9D9453B3-0566-9B45-7B55-AE84E8B4A237}" v="3125" dt="2020-10-04T17:55:11.0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7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7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75632C69-D668-4203-A59A-B41BC42B3E26}" type="datetimeFigureOut">
              <a:rPr lang="en-IE" smtClean="0"/>
              <a:t>05/10/2020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EF30BDF-B2FA-4916-A181-D2D1742677B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2C69-D668-4203-A59A-B41BC42B3E26}" type="datetimeFigureOut">
              <a:rPr lang="en-IE" smtClean="0"/>
              <a:t>05/10/2020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0BDF-B2FA-4916-A181-D2D1742677B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2C69-D668-4203-A59A-B41BC42B3E26}" type="datetimeFigureOut">
              <a:rPr lang="en-IE" smtClean="0"/>
              <a:t>05/10/2020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0BDF-B2FA-4916-A181-D2D1742677B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2C69-D668-4203-A59A-B41BC42B3E26}" type="datetimeFigureOut">
              <a:rPr lang="en-IE" smtClean="0"/>
              <a:t>05/10/2020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0BDF-B2FA-4916-A181-D2D1742677B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632C69-D668-4203-A59A-B41BC42B3E26}" type="datetimeFigureOut">
              <a:rPr lang="en-IE" smtClean="0"/>
              <a:t>05/10/2020</a:t>
            </a:fld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F30BDF-B2FA-4916-A181-D2D1742677B1}" type="slidenum">
              <a:rPr lang="en-IE" smtClean="0"/>
              <a:t>‹#›</a:t>
            </a:fld>
            <a:endParaRPr lang="en-IE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75632C69-D668-4203-A59A-B41BC42B3E26}" type="datetimeFigureOut">
              <a:rPr lang="en-IE" smtClean="0"/>
              <a:t>05/10/2020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CEF30BDF-B2FA-4916-A181-D2D1742677B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2C69-D668-4203-A59A-B41BC42B3E26}" type="datetimeFigureOut">
              <a:rPr lang="en-IE" smtClean="0"/>
              <a:t>05/10/2020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0BDF-B2FA-4916-A181-D2D1742677B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2C69-D668-4203-A59A-B41BC42B3E26}" type="datetimeFigureOut">
              <a:rPr lang="en-IE" smtClean="0"/>
              <a:t>05/10/2020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0BDF-B2FA-4916-A181-D2D1742677B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7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2C69-D668-4203-A59A-B41BC42B3E26}" type="datetimeFigureOut">
              <a:rPr lang="en-IE" smtClean="0"/>
              <a:t>05/10/2020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0BDF-B2FA-4916-A181-D2D1742677B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2C69-D668-4203-A59A-B41BC42B3E26}" type="datetimeFigureOut">
              <a:rPr lang="en-IE" smtClean="0"/>
              <a:t>05/10/2020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0BDF-B2FA-4916-A181-D2D1742677B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2C69-D668-4203-A59A-B41BC42B3E26}" type="datetimeFigureOut">
              <a:rPr lang="en-IE" smtClean="0"/>
              <a:t>05/10/2020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0BDF-B2FA-4916-A181-D2D1742677B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3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9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3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6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1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8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1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8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5632C69-D668-4203-A59A-B41BC42B3E26}" type="datetimeFigureOut">
              <a:rPr lang="en-IE" smtClean="0"/>
              <a:t>05/10/2020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EF30BDF-B2FA-4916-A181-D2D1742677B1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466012E2-2E5E-4208-B59C-DA4FC44DC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8635" y="0"/>
            <a:ext cx="12220634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05F94A0D-DB2E-4487-BA31-9105C14D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36" y="0"/>
            <a:ext cx="1222063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6057" y="3121701"/>
            <a:ext cx="3658053" cy="2160162"/>
          </a:xfrm>
        </p:spPr>
        <p:txBody>
          <a:bodyPr anchor="t">
            <a:normAutofit/>
          </a:bodyPr>
          <a:lstStyle/>
          <a:p>
            <a:pPr algn="l"/>
            <a:r>
              <a:rPr lang="en-US" sz="4400">
                <a:solidFill>
                  <a:srgbClr val="FFFFFF"/>
                </a:solidFill>
              </a:rPr>
              <a:t>Business Studies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6057" y="2032347"/>
            <a:ext cx="3658053" cy="955111"/>
          </a:xfrm>
        </p:spPr>
        <p:txBody>
          <a:bodyPr anchor="b">
            <a:norm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</a:rPr>
              <a:t>Junior Cycle</a:t>
            </a:r>
          </a:p>
        </p:txBody>
      </p:sp>
      <p:pic>
        <p:nvPicPr>
          <p:cNvPr id="4" name="Picture 5" descr="Chart, diagram, bubble chart&#10;&#10;Description automatically generated">
            <a:extLst>
              <a:ext uri="{FF2B5EF4-FFF2-40B4-BE49-F238E27FC236}">
                <a16:creationId xmlns:a16="http://schemas.microsoft.com/office/drawing/2014/main" id="{DDBCDB3F-B2CB-4C52-B6BB-BB0EA79C4D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2569" y="266909"/>
            <a:ext cx="5923243" cy="5624923"/>
          </a:xfrm>
          <a:prstGeom prst="rect">
            <a:avLst/>
          </a:prstGeom>
        </p:spPr>
      </p:pic>
      <p:sp>
        <p:nvSpPr>
          <p:cNvPr id="14" name="TextBox 1">
            <a:extLst>
              <a:ext uri="{FF2B5EF4-FFF2-40B4-BE49-F238E27FC236}">
                <a16:creationId xmlns:a16="http://schemas.microsoft.com/office/drawing/2014/main" id="{A253D0B3-13A1-4913-8468-098EDA9F9F3F}"/>
              </a:ext>
            </a:extLst>
          </p:cNvPr>
          <p:cNvSpPr txBox="1"/>
          <p:nvPr/>
        </p:nvSpPr>
        <p:spPr>
          <a:xfrm flipH="1">
            <a:off x="5253487" y="914400"/>
            <a:ext cx="6487064" cy="58907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en-US" sz="24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873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B64E95-979C-4A75-B04B-D8CCE1B4DE96}"/>
              </a:ext>
            </a:extLst>
          </p:cNvPr>
          <p:cNvSpPr txBox="1"/>
          <p:nvPr/>
        </p:nvSpPr>
        <p:spPr>
          <a:xfrm>
            <a:off x="6765984" y="1029419"/>
            <a:ext cx="4669766" cy="49552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 rtl="0"/>
            <a:r>
              <a:rPr lang="en-US" sz="2400">
                <a:latin typeface="Calibri"/>
                <a:ea typeface="Segoe UI"/>
                <a:cs typeface="Segoe UI"/>
              </a:rPr>
              <a:t>In </a:t>
            </a:r>
            <a:r>
              <a:rPr lang="en-US" sz="2800" i="1">
                <a:solidFill>
                  <a:schemeClr val="accent2"/>
                </a:solidFill>
                <a:latin typeface="Calibri"/>
                <a:ea typeface="Segoe UI"/>
                <a:cs typeface="Segoe UI"/>
              </a:rPr>
              <a:t>Business Studies</a:t>
            </a:r>
            <a:r>
              <a:rPr lang="en-US" sz="2400">
                <a:latin typeface="Calibri"/>
                <a:ea typeface="Segoe UI"/>
                <a:cs typeface="Segoe UI"/>
              </a:rPr>
              <a:t> the focus is on  improving students understanding of the business environment and developing skills for life, work and further study through the three inter-connected strands:​</a:t>
            </a:r>
          </a:p>
          <a:p>
            <a:pPr algn="just"/>
            <a:endParaRPr lang="en-US" sz="2400">
              <a:solidFill>
                <a:srgbClr val="000000"/>
              </a:solidFill>
              <a:latin typeface="Calibri"/>
              <a:ea typeface="Arial"/>
              <a:cs typeface="Segoe UI"/>
            </a:endParaRPr>
          </a:p>
          <a:p>
            <a:pPr lvl="0" rtl="0">
              <a:buChar char="•"/>
            </a:pPr>
            <a:r>
              <a:rPr lang="en-US" sz="2400">
                <a:solidFill>
                  <a:srgbClr val="00B050"/>
                </a:solidFill>
                <a:latin typeface="Calibri"/>
                <a:ea typeface="Arial"/>
                <a:cs typeface="Arial"/>
              </a:rPr>
              <a:t>Personal finance</a:t>
            </a:r>
            <a:r>
              <a:rPr lang="en-US" sz="2400">
                <a:latin typeface="Calibri"/>
                <a:ea typeface="Arial"/>
                <a:cs typeface="Arial"/>
              </a:rPr>
              <a:t>​</a:t>
            </a:r>
          </a:p>
          <a:p>
            <a:endParaRPr lang="en-US" sz="2400">
              <a:solidFill>
                <a:srgbClr val="000000"/>
              </a:solidFill>
              <a:latin typeface="Calibri"/>
              <a:ea typeface="Arial"/>
              <a:cs typeface="Arial"/>
            </a:endParaRPr>
          </a:p>
          <a:p>
            <a:pPr lvl="0" rtl="0">
              <a:buChar char="•"/>
            </a:pPr>
            <a:r>
              <a:rPr lang="en-US" sz="2400">
                <a:solidFill>
                  <a:srgbClr val="FFC000"/>
                </a:solidFill>
                <a:latin typeface="Calibri"/>
                <a:ea typeface="Arial"/>
                <a:cs typeface="Arial"/>
              </a:rPr>
              <a:t>Enterprise</a:t>
            </a:r>
            <a:r>
              <a:rPr lang="en-US" sz="2400">
                <a:latin typeface="Calibri"/>
                <a:ea typeface="Arial"/>
                <a:cs typeface="Arial"/>
              </a:rPr>
              <a:t>​</a:t>
            </a:r>
          </a:p>
          <a:p>
            <a:endParaRPr lang="en-US" sz="2400">
              <a:solidFill>
                <a:srgbClr val="000000"/>
              </a:solidFill>
              <a:latin typeface="Calibri"/>
              <a:ea typeface="Arial"/>
              <a:cs typeface="Arial"/>
            </a:endParaRPr>
          </a:p>
          <a:p>
            <a:pPr lvl="0" rtl="0">
              <a:buChar char="•"/>
            </a:pPr>
            <a:r>
              <a:rPr lang="en-US" sz="2400">
                <a:solidFill>
                  <a:srgbClr val="0070C0"/>
                </a:solidFill>
                <a:latin typeface="Calibri"/>
                <a:ea typeface="Arial"/>
                <a:cs typeface="Arial"/>
              </a:rPr>
              <a:t>Our economy</a:t>
            </a:r>
            <a:endParaRPr lang="en-US" sz="2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DA8D4C-B737-4B7F-98E4-2EBADB99F9E3}"/>
              </a:ext>
            </a:extLst>
          </p:cNvPr>
          <p:cNvSpPr txBox="1"/>
          <p:nvPr/>
        </p:nvSpPr>
        <p:spPr>
          <a:xfrm>
            <a:off x="4867275" y="33432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</a:t>
            </a:r>
          </a:p>
        </p:txBody>
      </p:sp>
      <p:pic>
        <p:nvPicPr>
          <p:cNvPr id="5" name="Picture 5" descr="Diagram&#10;&#10;Description automatically generated">
            <a:extLst>
              <a:ext uri="{FF2B5EF4-FFF2-40B4-BE49-F238E27FC236}">
                <a16:creationId xmlns:a16="http://schemas.microsoft.com/office/drawing/2014/main" id="{B435F37A-D9FA-4DD4-8055-E35221F78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494" y="501449"/>
            <a:ext cx="5518031" cy="522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Diagram&#10;&#10;Description automatically generated">
            <a:extLst>
              <a:ext uri="{FF2B5EF4-FFF2-40B4-BE49-F238E27FC236}">
                <a16:creationId xmlns:a16="http://schemas.microsoft.com/office/drawing/2014/main" id="{53C2D921-F5E0-41B3-AA04-73F5690C3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4136" y="921589"/>
            <a:ext cx="5086709" cy="41378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0922133-AC0C-41BE-A885-4666EEDB6C54}"/>
              </a:ext>
            </a:extLst>
          </p:cNvPr>
          <p:cNvSpPr txBox="1"/>
          <p:nvPr/>
        </p:nvSpPr>
        <p:spPr>
          <a:xfrm>
            <a:off x="396815" y="569344"/>
            <a:ext cx="5978106" cy="51961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1">
                <a:solidFill>
                  <a:srgbClr val="FF0000"/>
                </a:solidFill>
                <a:cs typeface="Calibri"/>
              </a:rPr>
              <a:t>Studying business</a:t>
            </a:r>
            <a:r>
              <a:rPr lang="en-US" sz="2800">
                <a:cs typeface="Calibri"/>
              </a:rPr>
              <a:t> helps prepare young people for a future where the world of business is changing at a fast pace, the global economy is constantly evolving, and the web is changing the nature of how we do business.</a:t>
            </a:r>
          </a:p>
          <a:p>
            <a:pPr>
              <a:lnSpc>
                <a:spcPct val="150000"/>
              </a:lnSpc>
            </a:pPr>
            <a:r>
              <a:rPr lang="en-US" sz="2800" b="1" i="1">
                <a:cs typeface="Calibri"/>
              </a:rPr>
              <a:t>Theirs will be  transformed workplace, society and environment. </a:t>
            </a:r>
          </a:p>
        </p:txBody>
      </p:sp>
    </p:spTree>
    <p:extLst>
      <p:ext uri="{BB962C8B-B14F-4D97-AF65-F5344CB8AC3E}">
        <p14:creationId xmlns:p14="http://schemas.microsoft.com/office/powerpoint/2010/main" val="2859740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692696"/>
            <a:ext cx="8229600" cy="1066800"/>
          </a:xfrm>
        </p:spPr>
        <p:txBody>
          <a:bodyPr/>
          <a:lstStyle/>
          <a:p>
            <a:r>
              <a:rPr lang="en-IE" b="1" i="1">
                <a:solidFill>
                  <a:schemeClr val="bg2">
                    <a:lumMod val="75000"/>
                  </a:schemeClr>
                </a:solidFill>
              </a:rPr>
              <a:t>Why choose Business Studies?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9507" y="1715185"/>
            <a:ext cx="10256806" cy="4713301"/>
          </a:xfrm>
        </p:spPr>
        <p:txBody>
          <a:bodyPr vert="horz" lIns="91440" tIns="45720" rIns="91440" bIns="45720" anchor="t">
            <a:normAutofit/>
          </a:bodyPr>
          <a:lstStyle/>
          <a:p>
            <a:pPr indent="-255905"/>
            <a:r>
              <a:rPr lang="en-IE">
                <a:latin typeface="Calibri"/>
                <a:cs typeface="Calibri"/>
              </a:rPr>
              <a:t>Business Studies helps you to make </a:t>
            </a:r>
            <a:r>
              <a:rPr lang="en-IE" b="1" i="1">
                <a:solidFill>
                  <a:srgbClr val="00B050"/>
                </a:solidFill>
                <a:latin typeface="Calibri"/>
                <a:cs typeface="Calibri"/>
              </a:rPr>
              <a:t>more informed</a:t>
            </a:r>
            <a:r>
              <a:rPr lang="en-IE" b="1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IE" b="1" i="1">
                <a:solidFill>
                  <a:srgbClr val="00B050"/>
                </a:solidFill>
                <a:latin typeface="Calibri"/>
                <a:cs typeface="Calibri"/>
              </a:rPr>
              <a:t>decisions</a:t>
            </a:r>
            <a:r>
              <a:rPr lang="en-IE">
                <a:latin typeface="Calibri"/>
                <a:cs typeface="Calibri"/>
              </a:rPr>
              <a:t> in the everyday business of </a:t>
            </a:r>
            <a:r>
              <a:rPr lang="en-IE" b="1" i="1">
                <a:solidFill>
                  <a:srgbClr val="00B050"/>
                </a:solidFill>
                <a:latin typeface="Calibri"/>
                <a:cs typeface="Calibri"/>
              </a:rPr>
              <a:t>living</a:t>
            </a:r>
            <a:r>
              <a:rPr lang="en-IE">
                <a:latin typeface="Calibri"/>
                <a:cs typeface="Calibri"/>
              </a:rPr>
              <a:t>. </a:t>
            </a:r>
          </a:p>
          <a:p>
            <a:pPr indent="-255905"/>
            <a:r>
              <a:rPr lang="en-IE">
                <a:latin typeface="Calibri"/>
                <a:cs typeface="Calibri"/>
              </a:rPr>
              <a:t>It develops the skill of </a:t>
            </a:r>
            <a:r>
              <a:rPr lang="en-IE" b="1" i="1">
                <a:solidFill>
                  <a:srgbClr val="00B050"/>
                </a:solidFill>
                <a:latin typeface="Calibri"/>
                <a:cs typeface="Calibri"/>
              </a:rPr>
              <a:t>budgeting</a:t>
            </a:r>
            <a:r>
              <a:rPr lang="en-IE">
                <a:latin typeface="Calibri"/>
                <a:cs typeface="Calibri"/>
              </a:rPr>
              <a:t> and </a:t>
            </a:r>
            <a:r>
              <a:rPr lang="en-IE" b="1" i="1">
                <a:solidFill>
                  <a:schemeClr val="accent5"/>
                </a:solidFill>
                <a:latin typeface="Calibri"/>
                <a:cs typeface="Calibri"/>
              </a:rPr>
              <a:t>accounting</a:t>
            </a:r>
            <a:r>
              <a:rPr lang="en-IE">
                <a:latin typeface="Calibri"/>
                <a:cs typeface="Calibri"/>
              </a:rPr>
              <a:t> and a greater understanding of your</a:t>
            </a:r>
            <a:r>
              <a:rPr lang="en-IE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IE" b="1" i="1">
                <a:solidFill>
                  <a:srgbClr val="00B050"/>
                </a:solidFill>
                <a:latin typeface="Calibri"/>
                <a:cs typeface="Calibri"/>
              </a:rPr>
              <a:t>consumer rights</a:t>
            </a:r>
            <a:r>
              <a:rPr lang="en-IE">
                <a:latin typeface="Calibri"/>
                <a:cs typeface="Calibri"/>
              </a:rPr>
              <a:t>.</a:t>
            </a:r>
          </a:p>
          <a:p>
            <a:pPr indent="-255905"/>
            <a:r>
              <a:rPr lang="en-IE">
                <a:latin typeface="Calibri"/>
                <a:cs typeface="Calibri"/>
              </a:rPr>
              <a:t>It informs you about the </a:t>
            </a:r>
            <a:r>
              <a:rPr lang="en-IE" b="1" i="1">
                <a:solidFill>
                  <a:schemeClr val="accent5"/>
                </a:solidFill>
                <a:latin typeface="Calibri"/>
                <a:cs typeface="Calibri"/>
              </a:rPr>
              <a:t>world of work</a:t>
            </a:r>
            <a:r>
              <a:rPr lang="en-IE" i="1">
                <a:latin typeface="Calibri"/>
                <a:cs typeface="Calibri"/>
              </a:rPr>
              <a:t>.</a:t>
            </a:r>
          </a:p>
          <a:p>
            <a:pPr indent="-255905"/>
            <a:r>
              <a:rPr lang="en-IE">
                <a:latin typeface="Calibri"/>
                <a:cs typeface="Calibri"/>
              </a:rPr>
              <a:t>It encourages you to think about </a:t>
            </a:r>
            <a:r>
              <a:rPr lang="en-IE" b="1" i="1">
                <a:solidFill>
                  <a:schemeClr val="accent5"/>
                </a:solidFill>
                <a:latin typeface="Calibri"/>
                <a:cs typeface="Calibri"/>
              </a:rPr>
              <a:t>how</a:t>
            </a:r>
            <a:r>
              <a:rPr lang="en-IE" b="1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IE">
                <a:latin typeface="Calibri"/>
                <a:cs typeface="Calibri"/>
              </a:rPr>
              <a:t>and </a:t>
            </a:r>
            <a:r>
              <a:rPr lang="en-IE" b="1" i="1">
                <a:solidFill>
                  <a:schemeClr val="accent5"/>
                </a:solidFill>
                <a:latin typeface="Calibri"/>
                <a:cs typeface="Calibri"/>
              </a:rPr>
              <a:t>why</a:t>
            </a:r>
            <a:r>
              <a:rPr lang="en-IE" b="1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IE">
                <a:latin typeface="Calibri"/>
                <a:cs typeface="Calibri"/>
              </a:rPr>
              <a:t>people </a:t>
            </a:r>
            <a:r>
              <a:rPr lang="en-IE" b="1" i="1">
                <a:solidFill>
                  <a:schemeClr val="accent5"/>
                </a:solidFill>
                <a:latin typeface="Calibri"/>
                <a:cs typeface="Calibri"/>
              </a:rPr>
              <a:t>start up in business</a:t>
            </a:r>
            <a:r>
              <a:rPr lang="en-IE" b="1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IE">
                <a:latin typeface="Calibri"/>
                <a:cs typeface="Calibri"/>
              </a:rPr>
              <a:t>and why you too might also consider starting a business.</a:t>
            </a:r>
          </a:p>
          <a:p>
            <a:pPr indent="-255905"/>
            <a:r>
              <a:rPr lang="en-IE">
                <a:latin typeface="Calibri"/>
                <a:cs typeface="Calibri"/>
              </a:rPr>
              <a:t>It gives you a better understanding of how our </a:t>
            </a:r>
            <a:r>
              <a:rPr lang="en-IE" b="1" i="1">
                <a:solidFill>
                  <a:srgbClr val="FFC000"/>
                </a:solidFill>
                <a:latin typeface="Calibri"/>
                <a:cs typeface="Calibri"/>
              </a:rPr>
              <a:t>economy</a:t>
            </a:r>
            <a:r>
              <a:rPr lang="en-IE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IE">
                <a:latin typeface="Calibri"/>
                <a:cs typeface="Calibri"/>
              </a:rPr>
              <a:t>works. </a:t>
            </a:r>
          </a:p>
          <a:p>
            <a:pPr indent="-255905"/>
            <a:r>
              <a:rPr lang="en-IE">
                <a:latin typeface="Calibri"/>
                <a:cs typeface="Calibri"/>
              </a:rPr>
              <a:t>You develop an understanding of the </a:t>
            </a:r>
            <a:r>
              <a:rPr lang="en-IE" b="1" i="1">
                <a:solidFill>
                  <a:srgbClr val="FFC000"/>
                </a:solidFill>
                <a:latin typeface="Calibri"/>
                <a:cs typeface="Calibri"/>
              </a:rPr>
              <a:t>role of Government and the EU.</a:t>
            </a:r>
          </a:p>
          <a:p>
            <a:pPr indent="-255905"/>
            <a:endParaRPr lang="en-IE">
              <a:latin typeface="Calibri"/>
              <a:cs typeface="Calibri"/>
            </a:endParaRPr>
          </a:p>
          <a:p>
            <a:pPr marL="109220" indent="0">
              <a:buNone/>
            </a:pPr>
            <a:endParaRPr lang="en-IE">
              <a:cs typeface="Calibri"/>
            </a:endParaRPr>
          </a:p>
          <a:p>
            <a:pPr indent="-255905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465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470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IE" b="1" i="1">
                <a:solidFill>
                  <a:schemeClr val="bg2">
                    <a:lumMod val="75000"/>
                  </a:schemeClr>
                </a:solidFill>
              </a:rPr>
              <a:t>What will I learn if I choose Business Studies?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823" y="1916832"/>
            <a:ext cx="10875033" cy="4657704"/>
          </a:xfrm>
        </p:spPr>
        <p:txBody>
          <a:bodyPr vert="horz" lIns="91440" tIns="45720" rIns="91440" bIns="45720" anchor="t">
            <a:normAutofit/>
          </a:bodyPr>
          <a:lstStyle/>
          <a:p>
            <a:pPr indent="-255905"/>
            <a:r>
              <a:rPr lang="en-IE">
                <a:latin typeface="Calibri"/>
                <a:cs typeface="Calibri"/>
              </a:rPr>
              <a:t>How to </a:t>
            </a:r>
            <a:r>
              <a:rPr lang="en-IE" b="1" i="1">
                <a:solidFill>
                  <a:srgbClr val="FF0000"/>
                </a:solidFill>
                <a:latin typeface="Calibri"/>
                <a:cs typeface="Calibri"/>
              </a:rPr>
              <a:t>collect</a:t>
            </a:r>
            <a:r>
              <a:rPr lang="en-IE">
                <a:latin typeface="Calibri"/>
                <a:cs typeface="Calibri"/>
              </a:rPr>
              <a:t>, </a:t>
            </a:r>
            <a:r>
              <a:rPr lang="en-IE" b="1" i="1">
                <a:solidFill>
                  <a:srgbClr val="FF0000"/>
                </a:solidFill>
                <a:latin typeface="Calibri"/>
                <a:cs typeface="Calibri"/>
              </a:rPr>
              <a:t>organise</a:t>
            </a:r>
            <a:r>
              <a:rPr lang="en-IE">
                <a:latin typeface="Calibri"/>
                <a:cs typeface="Calibri"/>
              </a:rPr>
              <a:t> and </a:t>
            </a:r>
            <a:r>
              <a:rPr lang="en-IE" b="1" i="1">
                <a:solidFill>
                  <a:srgbClr val="FF0000"/>
                </a:solidFill>
                <a:latin typeface="Calibri"/>
                <a:cs typeface="Calibri"/>
              </a:rPr>
              <a:t>record</a:t>
            </a:r>
            <a:r>
              <a:rPr lang="en-IE">
                <a:latin typeface="Calibri"/>
                <a:cs typeface="Calibri"/>
              </a:rPr>
              <a:t> financial information for </a:t>
            </a:r>
            <a:r>
              <a:rPr lang="en-IE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en-IE" b="1" i="1">
                <a:solidFill>
                  <a:srgbClr val="00B050"/>
                </a:solidFill>
                <a:latin typeface="Calibri"/>
                <a:cs typeface="Calibri"/>
              </a:rPr>
              <a:t>yourself, your</a:t>
            </a:r>
            <a:r>
              <a:rPr lang="en-IE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IE" b="1" i="1">
                <a:solidFill>
                  <a:srgbClr val="00B050"/>
                </a:solidFill>
                <a:latin typeface="Calibri"/>
                <a:cs typeface="Calibri"/>
              </a:rPr>
              <a:t>family,</a:t>
            </a:r>
            <a:r>
              <a:rPr lang="en-IE">
                <a:solidFill>
                  <a:srgbClr val="C00000"/>
                </a:solidFill>
                <a:latin typeface="Calibri"/>
                <a:cs typeface="Calibri"/>
              </a:rPr>
              <a:t> </a:t>
            </a:r>
            <a:r>
              <a:rPr lang="en-IE" b="1">
                <a:solidFill>
                  <a:schemeClr val="accent5"/>
                </a:solidFill>
                <a:latin typeface="Calibri"/>
                <a:cs typeface="Calibri"/>
              </a:rPr>
              <a:t>your</a:t>
            </a:r>
            <a:r>
              <a:rPr lang="en-IE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IE" b="1">
                <a:solidFill>
                  <a:schemeClr val="accent5"/>
                </a:solidFill>
                <a:latin typeface="Calibri"/>
                <a:cs typeface="Calibri"/>
              </a:rPr>
              <a:t>business </a:t>
            </a:r>
            <a:r>
              <a:rPr lang="en-IE">
                <a:latin typeface="Calibri"/>
                <a:cs typeface="Calibri"/>
              </a:rPr>
              <a:t>or any business you may work for in the future.</a:t>
            </a:r>
          </a:p>
          <a:p>
            <a:pPr indent="-255905"/>
            <a:r>
              <a:rPr lang="en-IE">
                <a:latin typeface="Calibri"/>
                <a:cs typeface="Calibri"/>
              </a:rPr>
              <a:t>The process of </a:t>
            </a:r>
            <a:r>
              <a:rPr lang="en-IE">
                <a:solidFill>
                  <a:srgbClr val="0070C0"/>
                </a:solidFill>
                <a:latin typeface="Calibri"/>
                <a:cs typeface="Calibri"/>
              </a:rPr>
              <a:t>developing a new product/service</a:t>
            </a:r>
            <a:r>
              <a:rPr lang="en-IE">
                <a:latin typeface="Calibri"/>
                <a:cs typeface="Calibri"/>
              </a:rPr>
              <a:t>, from ideas to product launch. </a:t>
            </a:r>
          </a:p>
          <a:p>
            <a:pPr indent="-255905"/>
            <a:r>
              <a:rPr lang="en-IE">
                <a:latin typeface="Calibri"/>
                <a:cs typeface="Calibri"/>
              </a:rPr>
              <a:t>What your </a:t>
            </a:r>
            <a:r>
              <a:rPr lang="en-IE" b="1" i="1">
                <a:solidFill>
                  <a:srgbClr val="FF0000"/>
                </a:solidFill>
                <a:latin typeface="Calibri"/>
                <a:cs typeface="Calibri"/>
              </a:rPr>
              <a:t>Rights</a:t>
            </a:r>
            <a:r>
              <a:rPr lang="en-IE">
                <a:latin typeface="Calibri"/>
                <a:cs typeface="Calibri"/>
              </a:rPr>
              <a:t> and </a:t>
            </a:r>
            <a:r>
              <a:rPr lang="en-IE" b="1" i="1">
                <a:solidFill>
                  <a:srgbClr val="FF0000"/>
                </a:solidFill>
                <a:latin typeface="Calibri"/>
                <a:cs typeface="Calibri"/>
              </a:rPr>
              <a:t>Responsibilities</a:t>
            </a:r>
            <a:r>
              <a:rPr lang="en-IE">
                <a:latin typeface="Calibri"/>
                <a:cs typeface="Calibri"/>
              </a:rPr>
              <a:t> are as both  a </a:t>
            </a:r>
            <a:r>
              <a:rPr lang="en-IE" b="1" i="1">
                <a:solidFill>
                  <a:srgbClr val="00B050"/>
                </a:solidFill>
                <a:latin typeface="Calibri"/>
                <a:cs typeface="Calibri"/>
              </a:rPr>
              <a:t>Consumer</a:t>
            </a:r>
            <a:r>
              <a:rPr lang="en-IE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IE">
                <a:latin typeface="Calibri"/>
                <a:cs typeface="Calibri"/>
              </a:rPr>
              <a:t>and </a:t>
            </a:r>
            <a:r>
              <a:rPr lang="en-IE" b="1" i="1">
                <a:solidFill>
                  <a:srgbClr val="0070C0"/>
                </a:solidFill>
                <a:latin typeface="Calibri"/>
                <a:cs typeface="Calibri"/>
              </a:rPr>
              <a:t>Employee</a:t>
            </a:r>
            <a:r>
              <a:rPr lang="en-IE">
                <a:latin typeface="Calibri"/>
                <a:cs typeface="Calibri"/>
              </a:rPr>
              <a:t>.</a:t>
            </a:r>
          </a:p>
          <a:p>
            <a:pPr indent="-255905"/>
            <a:r>
              <a:rPr lang="en-IE">
                <a:latin typeface="Calibri"/>
                <a:cs typeface="Calibri"/>
              </a:rPr>
              <a:t>How to calculate </a:t>
            </a:r>
            <a:r>
              <a:rPr lang="en-IE" b="1" i="1">
                <a:solidFill>
                  <a:srgbClr val="FF0000"/>
                </a:solidFill>
                <a:latin typeface="Calibri"/>
                <a:cs typeface="Calibri"/>
              </a:rPr>
              <a:t>wages</a:t>
            </a:r>
            <a:r>
              <a:rPr lang="en-IE">
                <a:latin typeface="Calibri"/>
                <a:cs typeface="Calibri"/>
              </a:rPr>
              <a:t> and to understand the tax deductions etc. on your </a:t>
            </a:r>
            <a:r>
              <a:rPr lang="en-IE" b="1" i="1">
                <a:solidFill>
                  <a:srgbClr val="FF0000"/>
                </a:solidFill>
                <a:latin typeface="Calibri"/>
                <a:cs typeface="Calibri"/>
              </a:rPr>
              <a:t>payslip.</a:t>
            </a:r>
          </a:p>
          <a:p>
            <a:pPr indent="-255905"/>
            <a:r>
              <a:rPr lang="en-IE">
                <a:latin typeface="Calibri"/>
                <a:cs typeface="Calibri"/>
              </a:rPr>
              <a:t>How to conduct research, evaluation and deliver a  </a:t>
            </a:r>
            <a:r>
              <a:rPr lang="en-IE" b="1" i="1">
                <a:solidFill>
                  <a:srgbClr val="FF0000"/>
                </a:solidFill>
                <a:latin typeface="Calibri"/>
                <a:cs typeface="Calibri"/>
              </a:rPr>
              <a:t>presentation</a:t>
            </a:r>
            <a:r>
              <a:rPr lang="en-IE">
                <a:latin typeface="Calibri"/>
                <a:cs typeface="Calibri"/>
              </a:rPr>
              <a:t>.</a:t>
            </a:r>
          </a:p>
          <a:p>
            <a:pPr indent="-255905"/>
            <a:endParaRPr lang="en-IE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417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1F52A7-E3BD-4976-8F73-DEF0FAFAD613}"/>
              </a:ext>
            </a:extLst>
          </p:cNvPr>
          <p:cNvSpPr txBox="1"/>
          <p:nvPr/>
        </p:nvSpPr>
        <p:spPr>
          <a:xfrm>
            <a:off x="1302589" y="1029420"/>
            <a:ext cx="1019067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IE" sz="2800" b="1" i="1">
                <a:solidFill>
                  <a:srgbClr val="61B6FF"/>
                </a:solidFill>
                <a:latin typeface="Trebuchet MS"/>
              </a:rPr>
              <a:t>What will I learn if I choose Business Studies?         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EF8E80-D149-43BD-A587-310AEA9F845E}"/>
              </a:ext>
            </a:extLst>
          </p:cNvPr>
          <p:cNvSpPr txBox="1"/>
          <p:nvPr/>
        </p:nvSpPr>
        <p:spPr>
          <a:xfrm>
            <a:off x="698740" y="1604513"/>
            <a:ext cx="686950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b="1" i="1">
                <a:solidFill>
                  <a:schemeClr val="accent5"/>
                </a:solidFill>
              </a:rPr>
              <a:t>cont'd</a:t>
            </a:r>
            <a:endParaRPr lang="en-US" sz="2800" err="1">
              <a:solidFill>
                <a:schemeClr val="accent5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D2BC22-E514-4C24-B1B5-E542FBE7B691}"/>
              </a:ext>
            </a:extLst>
          </p:cNvPr>
          <p:cNvSpPr txBox="1"/>
          <p:nvPr/>
        </p:nvSpPr>
        <p:spPr>
          <a:xfrm>
            <a:off x="697842" y="2394370"/>
            <a:ext cx="7387086" cy="44570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/>
              <a:t> Business students are encouraged to be </a:t>
            </a:r>
            <a:r>
              <a:rPr lang="en-US" sz="2400" b="1" i="1">
                <a:solidFill>
                  <a:schemeClr val="accent4"/>
                </a:solidFill>
              </a:rPr>
              <a:t>enterprising</a:t>
            </a:r>
            <a:r>
              <a:rPr lang="en-US" sz="2400"/>
              <a:t>, to generate ideas, to consider the choices they make and to think critically about </a:t>
            </a:r>
            <a:r>
              <a:rPr lang="en-US" sz="2400" b="1" i="1">
                <a:solidFill>
                  <a:srgbClr val="FFC000"/>
                </a:solidFill>
              </a:rPr>
              <a:t>current issues</a:t>
            </a:r>
            <a:r>
              <a:rPr lang="en-US" sz="2400"/>
              <a:t> in business. </a:t>
            </a:r>
          </a:p>
          <a:p>
            <a:pPr>
              <a:lnSpc>
                <a:spcPct val="150000"/>
              </a:lnSpc>
            </a:pPr>
            <a:r>
              <a:rPr lang="en-US" sz="2400"/>
              <a:t>Studying business empowers students to become more informed and responsible as </a:t>
            </a:r>
            <a:r>
              <a:rPr lang="en-US" sz="2400">
                <a:solidFill>
                  <a:srgbClr val="00B050"/>
                </a:solidFill>
              </a:rPr>
              <a:t>consumers and citizens.</a:t>
            </a:r>
          </a:p>
          <a:p>
            <a:pPr>
              <a:lnSpc>
                <a:spcPct val="150000"/>
              </a:lnSpc>
            </a:pPr>
            <a:endParaRPr lang="en-US" sz="2400">
              <a:solidFill>
                <a:srgbClr val="00B050"/>
              </a:solidFill>
            </a:endParaRPr>
          </a:p>
        </p:txBody>
      </p:sp>
      <p:pic>
        <p:nvPicPr>
          <p:cNvPr id="7" name="Picture 7" descr="Diagram&#10;&#10;Description automatically generated">
            <a:extLst>
              <a:ext uri="{FF2B5EF4-FFF2-40B4-BE49-F238E27FC236}">
                <a16:creationId xmlns:a16="http://schemas.microsoft.com/office/drawing/2014/main" id="{69269275-AE67-4FE0-A55B-F3C70FAC1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608" y="2215551"/>
            <a:ext cx="3879011" cy="316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53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4704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n-IE" b="1" i="1">
                <a:solidFill>
                  <a:schemeClr val="bg2">
                    <a:lumMod val="75000"/>
                  </a:schemeClr>
                </a:solidFill>
              </a:rPr>
              <a:t>How will Business Studies benefit me?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3578" y="1715185"/>
            <a:ext cx="8977222" cy="4859351"/>
          </a:xfrm>
        </p:spPr>
        <p:txBody>
          <a:bodyPr vert="horz" lIns="91440" tIns="45720" rIns="91440" bIns="45720" anchor="t">
            <a:normAutofit/>
          </a:bodyPr>
          <a:lstStyle/>
          <a:p>
            <a:pPr indent="-255905"/>
            <a:r>
              <a:rPr lang="en-IE">
                <a:solidFill>
                  <a:srgbClr val="000000"/>
                </a:solidFill>
                <a:latin typeface="Calibri"/>
                <a:cs typeface="Calibri"/>
              </a:rPr>
              <a:t>Having studied business studies at junior cycle, students will have acquired </a:t>
            </a:r>
            <a:r>
              <a:rPr lang="en-IE" b="1">
                <a:solidFill>
                  <a:srgbClr val="000000"/>
                </a:solidFill>
                <a:latin typeface="Calibri"/>
                <a:cs typeface="Calibri"/>
              </a:rPr>
              <a:t>knowledge</a:t>
            </a:r>
            <a:r>
              <a:rPr lang="en-IE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IE" b="1">
                <a:solidFill>
                  <a:srgbClr val="000000"/>
                </a:solidFill>
                <a:latin typeface="Calibri"/>
                <a:cs typeface="Calibri"/>
              </a:rPr>
              <a:t>understanding</a:t>
            </a:r>
            <a:r>
              <a:rPr lang="en-IE">
                <a:solidFill>
                  <a:srgbClr val="000000"/>
                </a:solidFill>
                <a:latin typeface="Calibri"/>
                <a:cs typeface="Calibri"/>
              </a:rPr>
              <a:t> and </a:t>
            </a:r>
            <a:r>
              <a:rPr lang="en-IE" b="1">
                <a:solidFill>
                  <a:srgbClr val="000000"/>
                </a:solidFill>
                <a:latin typeface="Calibri"/>
                <a:cs typeface="Calibri"/>
              </a:rPr>
              <a:t>skills</a:t>
            </a:r>
            <a:r>
              <a:rPr lang="en-IE">
                <a:solidFill>
                  <a:srgbClr val="000000"/>
                </a:solidFill>
                <a:latin typeface="Calibri"/>
                <a:cs typeface="Calibri"/>
              </a:rPr>
              <a:t> such as </a:t>
            </a:r>
            <a:r>
              <a:rPr lang="en-IE" b="1" i="1">
                <a:solidFill>
                  <a:srgbClr val="FF0000"/>
                </a:solidFill>
                <a:latin typeface="Calibri"/>
                <a:cs typeface="Calibri"/>
              </a:rPr>
              <a:t>working with others</a:t>
            </a:r>
            <a:r>
              <a:rPr lang="en-IE" i="1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lang="en-IE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E" b="1" i="1">
                <a:solidFill>
                  <a:schemeClr val="accent5"/>
                </a:solidFill>
                <a:latin typeface="Calibri"/>
                <a:cs typeface="Calibri"/>
              </a:rPr>
              <a:t>planning and organising</a:t>
            </a:r>
            <a:r>
              <a:rPr lang="en-IE" i="1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IE" b="1" i="1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researching and thinking</a:t>
            </a:r>
            <a:r>
              <a:rPr lang="en-IE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IE" b="1" i="1">
                <a:solidFill>
                  <a:schemeClr val="accent5"/>
                </a:solidFill>
                <a:latin typeface="Calibri"/>
                <a:cs typeface="Calibri"/>
              </a:rPr>
              <a:t>creatively</a:t>
            </a:r>
            <a:r>
              <a:rPr lang="en-IE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IE" b="1" i="1">
                <a:solidFill>
                  <a:srgbClr val="FF0000"/>
                </a:solidFill>
                <a:latin typeface="Calibri"/>
                <a:cs typeface="Calibri"/>
              </a:rPr>
              <a:t>communicating and reflecting</a:t>
            </a:r>
            <a:r>
              <a:rPr lang="en-IE">
                <a:solidFill>
                  <a:srgbClr val="000000"/>
                </a:solidFill>
                <a:latin typeface="Calibri"/>
                <a:cs typeface="Calibri"/>
              </a:rPr>
              <a:t> and so be better prepared to succeed </a:t>
            </a:r>
            <a:r>
              <a:rPr lang="en-IE">
                <a:latin typeface="Calibri"/>
                <a:cs typeface="Calibri"/>
              </a:rPr>
              <a:t>in senior cycle. </a:t>
            </a:r>
            <a:endParaRPr lang="en-US">
              <a:latin typeface="Georgia"/>
              <a:cs typeface="Calibri"/>
            </a:endParaRPr>
          </a:p>
          <a:p>
            <a:pPr indent="-255905"/>
            <a:r>
              <a:rPr lang="en-IE">
                <a:latin typeface="Calibri"/>
                <a:cs typeface="Calibri"/>
              </a:rPr>
              <a:t>The two business subjects offered in Eureka at leaving certificate level – </a:t>
            </a:r>
            <a:r>
              <a:rPr lang="en-IE" sz="2600" b="1" i="1">
                <a:solidFill>
                  <a:srgbClr val="FF0000"/>
                </a:solidFill>
                <a:latin typeface="Calibri"/>
                <a:cs typeface="Calibri"/>
              </a:rPr>
              <a:t>Business </a:t>
            </a:r>
            <a:r>
              <a:rPr lang="en-IE">
                <a:latin typeface="Calibri"/>
                <a:cs typeface="Calibri"/>
              </a:rPr>
              <a:t>and </a:t>
            </a:r>
            <a:r>
              <a:rPr lang="en-IE" sz="2600" b="1" i="1">
                <a:solidFill>
                  <a:srgbClr val="FF0000"/>
                </a:solidFill>
                <a:latin typeface="Calibri"/>
                <a:cs typeface="Calibri"/>
              </a:rPr>
              <a:t>Accounting</a:t>
            </a:r>
            <a:r>
              <a:rPr lang="en-IE">
                <a:latin typeface="Calibri"/>
                <a:cs typeface="Calibri"/>
              </a:rPr>
              <a:t>. If you wish to study any of these subjects for the </a:t>
            </a:r>
            <a:r>
              <a:rPr lang="en-IE" b="1" i="1">
                <a:solidFill>
                  <a:srgbClr val="FF0000"/>
                </a:solidFill>
                <a:latin typeface="Calibri"/>
                <a:cs typeface="Calibri"/>
              </a:rPr>
              <a:t>Leaving Certificate</a:t>
            </a:r>
            <a:r>
              <a:rPr lang="en-IE">
                <a:latin typeface="Calibri"/>
                <a:cs typeface="Calibri"/>
              </a:rPr>
              <a:t>, it would be </a:t>
            </a:r>
            <a:r>
              <a:rPr lang="en-IE" b="1" i="1">
                <a:solidFill>
                  <a:srgbClr val="FF0000"/>
                </a:solidFill>
                <a:latin typeface="Calibri"/>
                <a:cs typeface="Calibri"/>
              </a:rPr>
              <a:t>advantageous</a:t>
            </a:r>
            <a:r>
              <a:rPr lang="en-IE">
                <a:latin typeface="Calibri"/>
                <a:cs typeface="Calibri"/>
              </a:rPr>
              <a:t> for you to have studied Junior Certificate Business Studies.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8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>
        <p14:prism isContent="1"/>
      </p:transition>
    </mc:Choice>
    <mc:Fallback xmlns="">
      <p:transition advClick="0" advTm="5000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rb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Urban</vt:lpstr>
      <vt:lpstr>Business Studies</vt:lpstr>
      <vt:lpstr>PowerPoint Presentation</vt:lpstr>
      <vt:lpstr>PowerPoint Presentation</vt:lpstr>
      <vt:lpstr>Why choose Business Studies?</vt:lpstr>
      <vt:lpstr>What will I learn if I choose Business Studies?</vt:lpstr>
      <vt:lpstr>PowerPoint Presentation</vt:lpstr>
      <vt:lpstr>How will Business Studies benefit me?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3</cp:revision>
  <dcterms:created xsi:type="dcterms:W3CDTF">2020-10-04T13:42:24Z</dcterms:created>
  <dcterms:modified xsi:type="dcterms:W3CDTF">2020-10-05T20:58:03Z</dcterms:modified>
</cp:coreProperties>
</file>